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BA0A9A2-3E56-4882-9A19-D8337F5ED3CE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528C923-1B64-4B82-820D-643AD286EC5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28845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A9A2-3E56-4882-9A19-D8337F5ED3CE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C923-1B64-4B82-820D-643AD286E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42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A9A2-3E56-4882-9A19-D8337F5ED3CE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C923-1B64-4B82-820D-643AD286E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325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A9A2-3E56-4882-9A19-D8337F5ED3CE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C923-1B64-4B82-820D-643AD286E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705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A9A2-3E56-4882-9A19-D8337F5ED3CE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C923-1B64-4B82-820D-643AD286EC5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9059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A9A2-3E56-4882-9A19-D8337F5ED3CE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C923-1B64-4B82-820D-643AD286E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00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A9A2-3E56-4882-9A19-D8337F5ED3CE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C923-1B64-4B82-820D-643AD286E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225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A9A2-3E56-4882-9A19-D8337F5ED3CE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C923-1B64-4B82-820D-643AD286E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2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A9A2-3E56-4882-9A19-D8337F5ED3CE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C923-1B64-4B82-820D-643AD286E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774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A9A2-3E56-4882-9A19-D8337F5ED3CE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C923-1B64-4B82-820D-643AD286E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624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A9A2-3E56-4882-9A19-D8337F5ED3CE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C923-1B64-4B82-820D-643AD286E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87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BA0A9A2-3E56-4882-9A19-D8337F5ED3CE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528C923-1B64-4B82-820D-643AD286E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671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45B95-B6BC-3734-5700-5A011AE259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/>
              <a:t>자이언트 </a:t>
            </a:r>
            <a:r>
              <a:rPr lang="ko-KR" altLang="en-US" sz="4400" dirty="0" err="1"/>
              <a:t>슬레이어</a:t>
            </a:r>
            <a:r>
              <a:rPr lang="ko-KR" altLang="en-US" sz="4400" dirty="0"/>
              <a:t> </a:t>
            </a:r>
            <a:r>
              <a:rPr lang="ko-KR" altLang="en-US" sz="4400" dirty="0" err="1"/>
              <a:t>컨셉기획</a:t>
            </a:r>
            <a:endParaRPr lang="ko-KR" altLang="en-US" sz="4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40E8A4-4A8C-DCC3-1FF2-1F59B4ACA8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80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6CF85-5250-3F4C-AA93-AC2222F4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92640" cy="1325562"/>
          </a:xfrm>
        </p:spPr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개발 및 작업관리</a:t>
            </a:r>
            <a:br>
              <a:rPr lang="en-US" altLang="ko-KR" dirty="0"/>
            </a:b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1E0738-6E4B-C3B1-F265-CAACD1109B32}"/>
              </a:ext>
            </a:extLst>
          </p:cNvPr>
          <p:cNvCxnSpPr>
            <a:cxnSpLocks/>
          </p:cNvCxnSpPr>
          <p:nvPr/>
        </p:nvCxnSpPr>
        <p:spPr>
          <a:xfrm>
            <a:off x="676141" y="734096"/>
            <a:ext cx="10625070" cy="0"/>
          </a:xfrm>
          <a:prstGeom prst="line">
            <a:avLst/>
          </a:prstGeom>
          <a:ln w="28575">
            <a:solidFill>
              <a:srgbClr val="353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3897411-A25D-E963-194F-BB9B7BEE7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929" y="1058106"/>
            <a:ext cx="9692640" cy="48705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유니티 엔진을 사용한 개발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C#</a:t>
            </a:r>
            <a:r>
              <a:rPr lang="ko-KR" altLang="en-US" dirty="0" err="1"/>
              <a:t>스크립팅을</a:t>
            </a:r>
            <a:r>
              <a:rPr lang="ko-KR" altLang="en-US" dirty="0"/>
              <a:t> 활용해 개발 진행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PC</a:t>
            </a:r>
            <a:r>
              <a:rPr lang="ko-KR" altLang="en-US" dirty="0"/>
              <a:t>를 비롯한 다양한 플랫폼 지원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오픈 소스 및 </a:t>
            </a:r>
            <a:r>
              <a:rPr lang="ko-KR" altLang="en-US" dirty="0" err="1"/>
              <a:t>에셋을</a:t>
            </a:r>
            <a:r>
              <a:rPr lang="ko-KR" altLang="en-US" dirty="0"/>
              <a:t> 활용해 개발 편의성 증진 도모</a:t>
            </a:r>
          </a:p>
        </p:txBody>
      </p:sp>
      <p:pic>
        <p:nvPicPr>
          <p:cNvPr id="5122" name="Picture 2" descr="유니티 강좌] 유니티란? (유니티 소개, Unity란?, Unity3D란? Unity 3D 소개, 유니티3D 란?)">
            <a:extLst>
              <a:ext uri="{FF2B5EF4-FFF2-40B4-BE49-F238E27FC236}">
                <a16:creationId xmlns:a16="http://schemas.microsoft.com/office/drawing/2014/main" id="{A8BBED5F-D678-A0B2-ECE4-3788AC988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29" y="3429000"/>
            <a:ext cx="33909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766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6CF85-5250-3F4C-AA93-AC2222F4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92640" cy="1325562"/>
          </a:xfrm>
        </p:spPr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개발 및 작업관리</a:t>
            </a:r>
            <a:br>
              <a:rPr lang="en-US" altLang="ko-KR" dirty="0"/>
            </a:b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1E0738-6E4B-C3B1-F265-CAACD1109B32}"/>
              </a:ext>
            </a:extLst>
          </p:cNvPr>
          <p:cNvCxnSpPr>
            <a:cxnSpLocks/>
          </p:cNvCxnSpPr>
          <p:nvPr/>
        </p:nvCxnSpPr>
        <p:spPr>
          <a:xfrm>
            <a:off x="676141" y="734096"/>
            <a:ext cx="10625070" cy="0"/>
          </a:xfrm>
          <a:prstGeom prst="line">
            <a:avLst/>
          </a:prstGeom>
          <a:ln w="28575">
            <a:solidFill>
              <a:srgbClr val="353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3897411-A25D-E963-194F-BB9B7BEE7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929" y="1058106"/>
            <a:ext cx="9692640" cy="48705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다인간</a:t>
            </a:r>
            <a:r>
              <a:rPr lang="ko-KR" altLang="en-US" dirty="0"/>
              <a:t> 작업에서는 버전관리가 매우 중요하며 이는 개발 진척에 많은 영향을 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Git</a:t>
            </a:r>
            <a:r>
              <a:rPr lang="ko-KR" altLang="en-US" dirty="0"/>
              <a:t>을 활용한 버전관리를 진행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리눅스 개발자 </a:t>
            </a:r>
            <a:r>
              <a:rPr lang="ko-KR" altLang="en-US" dirty="0" err="1"/>
              <a:t>리누스</a:t>
            </a:r>
            <a:r>
              <a:rPr lang="ko-KR" altLang="en-US" dirty="0"/>
              <a:t> </a:t>
            </a:r>
            <a:r>
              <a:rPr lang="ko-KR" altLang="en-US" dirty="0" err="1"/>
              <a:t>토르발스가</a:t>
            </a:r>
            <a:r>
              <a:rPr lang="ko-KR" altLang="en-US" dirty="0"/>
              <a:t> 리눅스 </a:t>
            </a:r>
            <a:r>
              <a:rPr lang="ko-KR" altLang="en-US" dirty="0" err="1"/>
              <a:t>커널소스</a:t>
            </a:r>
            <a:r>
              <a:rPr lang="ko-KR" altLang="en-US" dirty="0"/>
              <a:t> 관리를 위해 만든 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유니티 프로젝트의 파일 수만개를 관리하는데 적합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다인이</a:t>
            </a:r>
            <a:r>
              <a:rPr lang="ko-KR" altLang="en-US" dirty="0"/>
              <a:t> 동시에 </a:t>
            </a:r>
            <a:r>
              <a:rPr lang="ko-KR" altLang="en-US" dirty="0" err="1"/>
              <a:t>개발중일때</a:t>
            </a:r>
            <a:r>
              <a:rPr lang="ko-KR" altLang="en-US" dirty="0"/>
              <a:t> 작업 내용의 충돌을 방지</a:t>
            </a:r>
            <a:endParaRPr lang="en-US" altLang="ko-KR" dirty="0"/>
          </a:p>
        </p:txBody>
      </p:sp>
      <p:sp>
        <p:nvSpPr>
          <p:cNvPr id="3" name="AutoShape 2" descr="Git 로고">
            <a:extLst>
              <a:ext uri="{FF2B5EF4-FFF2-40B4-BE49-F238E27FC236}">
                <a16:creationId xmlns:a16="http://schemas.microsoft.com/office/drawing/2014/main" id="{8F9CDE2B-1622-7F47-D226-EC41720CBE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1C1EB8-95EF-2905-95B4-A8986A01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29" y="1649571"/>
            <a:ext cx="2953162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33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6CF85-5250-3F4C-AA93-AC2222F4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92640" cy="1325562"/>
          </a:xfrm>
        </p:spPr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개발 및 작업관리</a:t>
            </a:r>
            <a:br>
              <a:rPr lang="en-US" altLang="ko-KR" dirty="0"/>
            </a:b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1E0738-6E4B-C3B1-F265-CAACD1109B32}"/>
              </a:ext>
            </a:extLst>
          </p:cNvPr>
          <p:cNvCxnSpPr>
            <a:cxnSpLocks/>
          </p:cNvCxnSpPr>
          <p:nvPr/>
        </p:nvCxnSpPr>
        <p:spPr>
          <a:xfrm>
            <a:off x="676141" y="734096"/>
            <a:ext cx="10625070" cy="0"/>
          </a:xfrm>
          <a:prstGeom prst="line">
            <a:avLst/>
          </a:prstGeom>
          <a:ln w="28575">
            <a:solidFill>
              <a:srgbClr val="353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3897411-A25D-E963-194F-BB9B7BEE7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795" y="1058106"/>
            <a:ext cx="3916320" cy="48705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/>
              <a:t>Github</a:t>
            </a:r>
            <a:r>
              <a:rPr lang="ko-KR" altLang="en-US" dirty="0"/>
              <a:t>를 통한 </a:t>
            </a:r>
            <a:r>
              <a:rPr lang="en-US" altLang="ko-KR" dirty="0"/>
              <a:t>Git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대표적인 </a:t>
            </a:r>
            <a:r>
              <a:rPr lang="en-US" altLang="ko-KR" dirty="0"/>
              <a:t>Git</a:t>
            </a:r>
            <a:r>
              <a:rPr lang="ko-KR" altLang="en-US" dirty="0"/>
              <a:t>저장소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많은 오픈소스 개발자 등이 사용함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게임 개발 현직에서도 많이 사용됨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깃허브를</a:t>
            </a:r>
            <a:r>
              <a:rPr lang="ko-KR" altLang="en-US" dirty="0"/>
              <a:t> 효율적으로 사용하는 것으로 개발 프로세스의 효율을 증진 시킬 수 있을 것으로 기대</a:t>
            </a:r>
            <a:endParaRPr lang="en-US" altLang="ko-KR" dirty="0"/>
          </a:p>
        </p:txBody>
      </p:sp>
      <p:sp>
        <p:nvSpPr>
          <p:cNvPr id="3" name="AutoShape 2" descr="Git 로고">
            <a:extLst>
              <a:ext uri="{FF2B5EF4-FFF2-40B4-BE49-F238E27FC236}">
                <a16:creationId xmlns:a16="http://schemas.microsoft.com/office/drawing/2014/main" id="{8F9CDE2B-1622-7F47-D226-EC41720CBE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F28F29-3D75-AFA1-48B5-9E5171207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114" y="1197396"/>
            <a:ext cx="6104517" cy="446320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D5FBD03-798A-6BCC-3D07-6C7E16F3C23B}"/>
              </a:ext>
            </a:extLst>
          </p:cNvPr>
          <p:cNvSpPr/>
          <p:nvPr/>
        </p:nvSpPr>
        <p:spPr>
          <a:xfrm>
            <a:off x="4895114" y="1197396"/>
            <a:ext cx="6104517" cy="44631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790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6CF85-5250-3F4C-AA93-AC2222F4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92640" cy="1325562"/>
          </a:xfrm>
        </p:spPr>
        <p:txBody>
          <a:bodyPr>
            <a:norm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마일스톤</a:t>
            </a:r>
            <a:br>
              <a:rPr lang="en-US" altLang="ko-KR" dirty="0"/>
            </a:b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1E0738-6E4B-C3B1-F265-CAACD1109B32}"/>
              </a:ext>
            </a:extLst>
          </p:cNvPr>
          <p:cNvCxnSpPr>
            <a:cxnSpLocks/>
          </p:cNvCxnSpPr>
          <p:nvPr/>
        </p:nvCxnSpPr>
        <p:spPr>
          <a:xfrm>
            <a:off x="676141" y="734096"/>
            <a:ext cx="10625070" cy="0"/>
          </a:xfrm>
          <a:prstGeom prst="line">
            <a:avLst/>
          </a:prstGeom>
          <a:ln w="28575">
            <a:solidFill>
              <a:srgbClr val="353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Git 로고">
            <a:extLst>
              <a:ext uri="{FF2B5EF4-FFF2-40B4-BE49-F238E27FC236}">
                <a16:creationId xmlns:a16="http://schemas.microsoft.com/office/drawing/2014/main" id="{8F9CDE2B-1622-7F47-D226-EC41720CBE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ADE86015-F770-6C59-DA61-137B32D1C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189779"/>
              </p:ext>
            </p:extLst>
          </p:nvPr>
        </p:nvGraphicFramePr>
        <p:xfrm>
          <a:off x="828968" y="2059658"/>
          <a:ext cx="10066568" cy="3398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728">
                  <a:extLst>
                    <a:ext uri="{9D8B030D-6E8A-4147-A177-3AD203B41FA5}">
                      <a16:colId xmlns:a16="http://schemas.microsoft.com/office/drawing/2014/main" val="295552584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1949309633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2419723393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1544233088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306672819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185902166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3140779715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3091330067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3452759615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1164424785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3089485141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2524326439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2736206618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3716598646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748061654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2965449232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2311117352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556643895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2662534157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3431890102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3886268210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4029393677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2795705805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2324203798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1340475922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1839303948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3480951732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4156808781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3816809225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1406732323"/>
                    </a:ext>
                  </a:extLst>
                </a:gridCol>
                <a:gridCol w="324728">
                  <a:extLst>
                    <a:ext uri="{9D8B030D-6E8A-4147-A177-3AD203B41FA5}">
                      <a16:colId xmlns:a16="http://schemas.microsoft.com/office/drawing/2014/main" val="3173858578"/>
                    </a:ext>
                  </a:extLst>
                </a:gridCol>
              </a:tblGrid>
              <a:tr h="2236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31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753821"/>
                  </a:ext>
                </a:extLst>
              </a:tr>
              <a:tr h="24193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구현 기획 초안 완성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플레이어 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몬스터 캐릭터 관련 사항 기획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맵 레벨기획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UI</a:t>
                      </a:r>
                      <a:r>
                        <a:rPr lang="ko-KR" altLang="en-US" sz="1100" dirty="0"/>
                        <a:t>기능 기획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몬스터 패턴 기획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459053"/>
                  </a:ext>
                </a:extLst>
              </a:tr>
              <a:tr h="24193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플레이어 이동 구현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플레이어 공격 구현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1819"/>
                  </a:ext>
                </a:extLst>
              </a:tr>
              <a:tr h="24193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플레이어 이동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애니메이션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플레이어 공격 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애니메이션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639413"/>
                  </a:ext>
                </a:extLst>
              </a:tr>
              <a:tr h="24193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몬스터 </a:t>
                      </a:r>
                      <a:r>
                        <a:rPr lang="en-US" altLang="ko-KR" sz="1050" dirty="0"/>
                        <a:t>AI</a:t>
                      </a:r>
                      <a:r>
                        <a:rPr lang="ko-KR" altLang="en-US" sz="1050" dirty="0"/>
                        <a:t>제작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이동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공격</a:t>
                      </a:r>
                      <a:endParaRPr lang="en-US" altLang="ko-KR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851896"/>
                  </a:ext>
                </a:extLst>
              </a:tr>
              <a:tr h="24193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몬스터 애니메이션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521795"/>
                  </a:ext>
                </a:extLst>
              </a:tr>
              <a:tr h="24193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맵 </a:t>
                      </a:r>
                      <a:r>
                        <a:rPr lang="ko-KR" altLang="en-US" sz="1200" dirty="0" err="1"/>
                        <a:t>레벨링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067424"/>
                  </a:ext>
                </a:extLst>
              </a:tr>
              <a:tr h="24193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레벨링</a:t>
                      </a:r>
                      <a:r>
                        <a:rPr lang="ko-KR" altLang="en-US" sz="1100" dirty="0"/>
                        <a:t> 구성요소 제작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맵 이동 시스템 구현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526629"/>
                  </a:ext>
                </a:extLst>
              </a:tr>
              <a:tr h="24193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기능 구현</a:t>
                      </a:r>
                      <a:endParaRPr lang="en-US" altLang="ko-KR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41446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27A2F97-2DA3-D1BB-4FF4-A693219E71F9}"/>
              </a:ext>
            </a:extLst>
          </p:cNvPr>
          <p:cNvSpPr txBox="1"/>
          <p:nvPr/>
        </p:nvSpPr>
        <p:spPr>
          <a:xfrm>
            <a:off x="828968" y="1564783"/>
            <a:ext cx="2938102" cy="379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월 마일스톤</a:t>
            </a:r>
          </a:p>
        </p:txBody>
      </p:sp>
    </p:spTree>
    <p:extLst>
      <p:ext uri="{BB962C8B-B14F-4D97-AF65-F5344CB8AC3E}">
        <p14:creationId xmlns:p14="http://schemas.microsoft.com/office/powerpoint/2010/main" val="2482442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D0C60-7AD8-E11F-D6BE-1158D7DF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E00666-5C2C-78C0-D6FC-B925375C5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기획의도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플레이 특징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그래픽 특징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개발 및 작업 관리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마일스톤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0507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6CF85-5250-3F4C-AA93-AC2222F4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92640" cy="132556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2507E4-A149-50F2-1535-8FAFFE2FB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094704"/>
            <a:ext cx="1049885" cy="5085433"/>
          </a:xfrm>
        </p:spPr>
        <p:txBody>
          <a:bodyPr/>
          <a:lstStyle/>
          <a:p>
            <a:pPr marL="0" indent="0" algn="r">
              <a:buNone/>
            </a:pPr>
            <a:endParaRPr lang="en-US" altLang="ko-KR" dirty="0"/>
          </a:p>
          <a:p>
            <a:pPr marL="0" indent="0" algn="r">
              <a:buNone/>
            </a:pPr>
            <a:r>
              <a:rPr lang="ko-KR" altLang="en-US" dirty="0" err="1"/>
              <a:t>게임명</a:t>
            </a:r>
            <a:endParaRPr lang="en-US" altLang="ko-KR" dirty="0"/>
          </a:p>
          <a:p>
            <a:pPr marL="0" indent="0" algn="r">
              <a:buNone/>
            </a:pPr>
            <a:endParaRPr lang="en-US" altLang="ko-KR" dirty="0"/>
          </a:p>
          <a:p>
            <a:pPr marL="0" indent="0" algn="r">
              <a:buNone/>
            </a:pPr>
            <a:r>
              <a:rPr lang="ko-KR" altLang="en-US" dirty="0"/>
              <a:t>장르</a:t>
            </a:r>
            <a:endParaRPr lang="en-US" altLang="ko-KR" dirty="0"/>
          </a:p>
          <a:p>
            <a:pPr marL="0" indent="0" algn="r">
              <a:buNone/>
            </a:pPr>
            <a:endParaRPr lang="en-US" altLang="ko-KR" dirty="0"/>
          </a:p>
          <a:p>
            <a:pPr marL="0" indent="0" algn="r">
              <a:buNone/>
            </a:pPr>
            <a:r>
              <a:rPr lang="ko-KR" altLang="en-US" dirty="0"/>
              <a:t>엔진</a:t>
            </a:r>
            <a:endParaRPr lang="en-US" altLang="ko-KR" dirty="0"/>
          </a:p>
          <a:p>
            <a:pPr marL="0" indent="0" algn="r">
              <a:buNone/>
            </a:pPr>
            <a:endParaRPr lang="en-US" altLang="ko-KR" dirty="0"/>
          </a:p>
          <a:p>
            <a:pPr marL="0" indent="0" algn="r">
              <a:buNone/>
            </a:pPr>
            <a:r>
              <a:rPr lang="ko-KR" altLang="en-US" dirty="0"/>
              <a:t>플랫폼</a:t>
            </a:r>
            <a:endParaRPr lang="en-US" altLang="ko-KR" dirty="0"/>
          </a:p>
          <a:p>
            <a:pPr marL="0" indent="0" algn="r">
              <a:buNone/>
            </a:pP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7E62F8C-0727-7319-B640-AFB72D310829}"/>
              </a:ext>
            </a:extLst>
          </p:cNvPr>
          <p:cNvSpPr txBox="1">
            <a:spLocks/>
          </p:cNvSpPr>
          <p:nvPr/>
        </p:nvSpPr>
        <p:spPr>
          <a:xfrm>
            <a:off x="2375896" y="1094703"/>
            <a:ext cx="7342500" cy="508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dirty="0"/>
          </a:p>
          <a:p>
            <a:pPr marL="0" indent="0">
              <a:buFont typeface="Arial" pitchFamily="34" charset="0"/>
              <a:buNone/>
            </a:pPr>
            <a:r>
              <a:rPr lang="ko-KR" altLang="en-US" dirty="0"/>
              <a:t>자이언트 </a:t>
            </a:r>
            <a:r>
              <a:rPr lang="ko-KR" altLang="en-US" dirty="0" err="1"/>
              <a:t>슬레이어</a:t>
            </a:r>
            <a:endParaRPr lang="en-US" altLang="ko-KR" dirty="0"/>
          </a:p>
          <a:p>
            <a:pPr marL="0" indent="0">
              <a:buFont typeface="Arial" pitchFamily="34" charset="0"/>
              <a:buNone/>
            </a:pPr>
            <a:endParaRPr lang="en-US" altLang="ko-KR" dirty="0"/>
          </a:p>
          <a:p>
            <a:pPr marL="0" indent="0">
              <a:buFont typeface="Arial" pitchFamily="34" charset="0"/>
              <a:buNone/>
            </a:pPr>
            <a:r>
              <a:rPr lang="ko-KR" altLang="en-US" dirty="0"/>
              <a:t>싱글 </a:t>
            </a:r>
            <a:r>
              <a:rPr lang="en-US" altLang="ko-KR" dirty="0"/>
              <a:t>3D</a:t>
            </a:r>
            <a:r>
              <a:rPr lang="ko-KR" altLang="en-US" dirty="0"/>
              <a:t> </a:t>
            </a:r>
            <a:r>
              <a:rPr lang="ko-KR" altLang="en-US" dirty="0" err="1"/>
              <a:t>쿼터뷰</a:t>
            </a:r>
            <a:r>
              <a:rPr lang="ko-KR" altLang="en-US" dirty="0"/>
              <a:t> 액션 </a:t>
            </a:r>
            <a:r>
              <a:rPr lang="en-US" altLang="ko-KR" dirty="0"/>
              <a:t>(</a:t>
            </a:r>
            <a:r>
              <a:rPr lang="ko-KR" altLang="en-US" dirty="0"/>
              <a:t>추후 온라인 랭크 혹은 멀티플레이 확장 가능</a:t>
            </a:r>
            <a:r>
              <a:rPr lang="en-US" altLang="ko-KR" dirty="0"/>
              <a:t>)</a:t>
            </a:r>
          </a:p>
          <a:p>
            <a:pPr marL="0" indent="0">
              <a:buFont typeface="Arial" pitchFamily="34" charset="0"/>
              <a:buNone/>
            </a:pPr>
            <a:endParaRPr lang="en-US" altLang="ko-KR" dirty="0"/>
          </a:p>
          <a:p>
            <a:pPr marL="0" indent="0">
              <a:buFont typeface="Arial" pitchFamily="34" charset="0"/>
              <a:buNone/>
            </a:pPr>
            <a:r>
              <a:rPr lang="ko-KR" altLang="en-US" dirty="0"/>
              <a:t>유니티</a:t>
            </a:r>
            <a:r>
              <a:rPr lang="en-US" altLang="ko-KR" dirty="0"/>
              <a:t>3D</a:t>
            </a:r>
          </a:p>
          <a:p>
            <a:pPr marL="0" indent="0">
              <a:buFont typeface="Arial" pitchFamily="34" charset="0"/>
              <a:buNone/>
            </a:pPr>
            <a:endParaRPr lang="en-US" altLang="ko-KR" dirty="0"/>
          </a:p>
          <a:p>
            <a:pPr marL="0" indent="0">
              <a:buFont typeface="Arial" pitchFamily="34" charset="0"/>
              <a:buNone/>
            </a:pPr>
            <a:r>
              <a:rPr lang="en-US" altLang="ko-KR" dirty="0"/>
              <a:t>PC, </a:t>
            </a:r>
            <a:r>
              <a:rPr lang="ko-KR" altLang="en-US" dirty="0"/>
              <a:t>콘솔</a:t>
            </a:r>
            <a:endParaRPr lang="en-US" altLang="ko-KR" dirty="0"/>
          </a:p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1B6003D-0A6F-113F-EBD2-E66A3185740D}"/>
              </a:ext>
            </a:extLst>
          </p:cNvPr>
          <p:cNvCxnSpPr>
            <a:cxnSpLocks/>
          </p:cNvCxnSpPr>
          <p:nvPr/>
        </p:nvCxnSpPr>
        <p:spPr>
          <a:xfrm>
            <a:off x="676141" y="734096"/>
            <a:ext cx="10625070" cy="0"/>
          </a:xfrm>
          <a:prstGeom prst="line">
            <a:avLst/>
          </a:prstGeom>
          <a:ln w="28575">
            <a:solidFill>
              <a:srgbClr val="353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021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6CF85-5250-3F4C-AA93-AC2222F4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92640" cy="132556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2507E4-A149-50F2-1535-8FAFFE2FB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277" y="1094704"/>
            <a:ext cx="1809482" cy="5085433"/>
          </a:xfrm>
        </p:spPr>
        <p:txBody>
          <a:bodyPr/>
          <a:lstStyle/>
          <a:p>
            <a:pPr marL="0" indent="0" algn="r">
              <a:buNone/>
            </a:pPr>
            <a:endParaRPr lang="en-US" altLang="ko-KR" dirty="0"/>
          </a:p>
          <a:p>
            <a:pPr marL="0" indent="0" algn="r">
              <a:buNone/>
            </a:pPr>
            <a:r>
              <a:rPr lang="ko-KR" altLang="en-US" dirty="0"/>
              <a:t>대상 </a:t>
            </a:r>
            <a:r>
              <a:rPr lang="ko-KR" altLang="en-US" dirty="0" err="1"/>
              <a:t>유저층</a:t>
            </a:r>
            <a:endParaRPr lang="en-US" altLang="ko-KR" dirty="0"/>
          </a:p>
          <a:p>
            <a:pPr marL="0" indent="0" algn="r">
              <a:buNone/>
            </a:pPr>
            <a:endParaRPr lang="en-US" altLang="ko-KR" dirty="0"/>
          </a:p>
          <a:p>
            <a:pPr marL="0" indent="0" algn="r">
              <a:buNone/>
            </a:pPr>
            <a:r>
              <a:rPr lang="ko-KR" altLang="en-US" dirty="0"/>
              <a:t>예상 </a:t>
            </a:r>
            <a:r>
              <a:rPr lang="en-US" altLang="ko-KR" dirty="0"/>
              <a:t>BM</a:t>
            </a:r>
          </a:p>
          <a:p>
            <a:pPr marL="0" indent="0" algn="r">
              <a:buNone/>
            </a:pPr>
            <a:endParaRPr lang="en-US" altLang="ko-KR" dirty="0"/>
          </a:p>
          <a:p>
            <a:pPr marL="0" indent="0" algn="r">
              <a:buNone/>
            </a:pPr>
            <a:endParaRPr lang="en-US" altLang="ko-KR" dirty="0"/>
          </a:p>
          <a:p>
            <a:pPr marL="0" indent="0" algn="r">
              <a:buNone/>
            </a:pPr>
            <a:r>
              <a:rPr lang="ko-KR" altLang="en-US" dirty="0"/>
              <a:t>예상 개발기간</a:t>
            </a:r>
            <a:endParaRPr lang="en-US" altLang="ko-KR" dirty="0"/>
          </a:p>
          <a:p>
            <a:pPr marL="0" indent="0" algn="r">
              <a:buNone/>
            </a:pPr>
            <a:endParaRPr lang="en-US" altLang="ko-KR" dirty="0"/>
          </a:p>
          <a:p>
            <a:pPr marL="0" indent="0" algn="r">
              <a:buNone/>
            </a:pPr>
            <a:r>
              <a:rPr lang="ko-KR" altLang="en-US" dirty="0"/>
              <a:t>게임 컨셉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7E62F8C-0727-7319-B640-AFB72D310829}"/>
              </a:ext>
            </a:extLst>
          </p:cNvPr>
          <p:cNvSpPr txBox="1">
            <a:spLocks/>
          </p:cNvSpPr>
          <p:nvPr/>
        </p:nvSpPr>
        <p:spPr>
          <a:xfrm>
            <a:off x="2375896" y="1094703"/>
            <a:ext cx="7342500" cy="508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dirty="0"/>
          </a:p>
          <a:p>
            <a:pPr marL="0" indent="0">
              <a:buFont typeface="Arial" pitchFamily="34" charset="0"/>
              <a:buNone/>
            </a:pPr>
            <a:r>
              <a:rPr lang="en-US" altLang="ko-KR" dirty="0"/>
              <a:t>3D </a:t>
            </a:r>
            <a:r>
              <a:rPr lang="ko-KR" altLang="en-US" dirty="0"/>
              <a:t>액션 매니아</a:t>
            </a:r>
            <a:r>
              <a:rPr lang="en-US" altLang="ko-KR" dirty="0"/>
              <a:t>, </a:t>
            </a:r>
            <a:r>
              <a:rPr lang="ko-KR" altLang="en-US" dirty="0" err="1"/>
              <a:t>핵앤슬래시</a:t>
            </a:r>
            <a:r>
              <a:rPr lang="ko-KR" altLang="en-US" dirty="0"/>
              <a:t> 매니아</a:t>
            </a:r>
            <a:r>
              <a:rPr lang="en-US" altLang="ko-KR" dirty="0"/>
              <a:t>, 10</a:t>
            </a:r>
            <a:r>
              <a:rPr lang="ko-KR" altLang="en-US" dirty="0" err="1"/>
              <a:t>대후반</a:t>
            </a:r>
            <a:r>
              <a:rPr lang="ko-KR" altLang="en-US" dirty="0"/>
              <a:t> </a:t>
            </a:r>
            <a:r>
              <a:rPr lang="en-US" altLang="ko-KR" dirty="0"/>
              <a:t>- 40</a:t>
            </a:r>
            <a:r>
              <a:rPr lang="ko-KR" altLang="en-US" dirty="0"/>
              <a:t>대 남성 및 여성</a:t>
            </a:r>
            <a:endParaRPr lang="en-US" altLang="ko-KR" dirty="0"/>
          </a:p>
          <a:p>
            <a:pPr marL="0" indent="0">
              <a:buFont typeface="Arial" pitchFamily="34" charset="0"/>
              <a:buNone/>
            </a:pPr>
            <a:endParaRPr lang="en-US" altLang="ko-KR" dirty="0"/>
          </a:p>
          <a:p>
            <a:pPr marL="0" indent="0">
              <a:buFont typeface="Arial" pitchFamily="34" charset="0"/>
              <a:buNone/>
            </a:pPr>
            <a:r>
              <a:rPr lang="ko-KR" altLang="en-US" dirty="0"/>
              <a:t>게임 캐릭터의 능력치를 빠르게 상승시키는 아이템 패키지 판매</a:t>
            </a:r>
            <a:r>
              <a:rPr lang="en-US" altLang="ko-KR" dirty="0"/>
              <a:t>,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dirty="0"/>
              <a:t>캐릭터의 치장</a:t>
            </a:r>
            <a:r>
              <a:rPr lang="en-US" altLang="ko-KR" dirty="0"/>
              <a:t> </a:t>
            </a:r>
            <a:r>
              <a:rPr lang="ko-KR" altLang="en-US" dirty="0"/>
              <a:t>아이템</a:t>
            </a:r>
            <a:endParaRPr lang="en-US" altLang="ko-KR" dirty="0"/>
          </a:p>
          <a:p>
            <a:pPr marL="0" indent="0">
              <a:buFont typeface="Arial" pitchFamily="34" charset="0"/>
              <a:buNone/>
            </a:pPr>
            <a:endParaRPr lang="en-US" altLang="ko-KR" dirty="0"/>
          </a:p>
          <a:p>
            <a:pPr marL="0" indent="0">
              <a:buFont typeface="Arial" pitchFamily="34" charset="0"/>
              <a:buNone/>
            </a:pPr>
            <a:r>
              <a:rPr lang="en-US" altLang="ko-KR" dirty="0"/>
              <a:t>3</a:t>
            </a:r>
            <a:r>
              <a:rPr lang="ko-KR" altLang="en-US" dirty="0"/>
              <a:t>개월</a:t>
            </a:r>
            <a:endParaRPr lang="en-US" altLang="ko-KR" dirty="0"/>
          </a:p>
          <a:p>
            <a:pPr marL="0" indent="0">
              <a:buFont typeface="Arial" pitchFamily="34" charset="0"/>
              <a:buNone/>
            </a:pPr>
            <a:endParaRPr lang="en-US" altLang="ko-KR" dirty="0"/>
          </a:p>
          <a:p>
            <a:pPr marL="0" indent="0">
              <a:buFont typeface="Arial" pitchFamily="34" charset="0"/>
              <a:buNone/>
            </a:pPr>
            <a:r>
              <a:rPr lang="ko-KR" altLang="en-US" dirty="0"/>
              <a:t>거대한 몬스터의 몸속으로 들어가 내부의 면역 기관들을 차례로 처치하며 몬스터를 완전히 쓰러뜨리는 게임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1E0738-6E4B-C3B1-F265-CAACD1109B32}"/>
              </a:ext>
            </a:extLst>
          </p:cNvPr>
          <p:cNvCxnSpPr>
            <a:cxnSpLocks/>
          </p:cNvCxnSpPr>
          <p:nvPr/>
        </p:nvCxnSpPr>
        <p:spPr>
          <a:xfrm>
            <a:off x="676141" y="734096"/>
            <a:ext cx="10625070" cy="0"/>
          </a:xfrm>
          <a:prstGeom prst="line">
            <a:avLst/>
          </a:prstGeom>
          <a:ln w="28575">
            <a:solidFill>
              <a:srgbClr val="353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144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6CF85-5250-3F4C-AA93-AC2222F4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92640" cy="13255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기획의도</a:t>
            </a:r>
            <a:br>
              <a:rPr lang="en-US" altLang="ko-KR" dirty="0"/>
            </a:b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1E0738-6E4B-C3B1-F265-CAACD1109B32}"/>
              </a:ext>
            </a:extLst>
          </p:cNvPr>
          <p:cNvCxnSpPr>
            <a:cxnSpLocks/>
          </p:cNvCxnSpPr>
          <p:nvPr/>
        </p:nvCxnSpPr>
        <p:spPr>
          <a:xfrm>
            <a:off x="676141" y="734096"/>
            <a:ext cx="10625070" cy="0"/>
          </a:xfrm>
          <a:prstGeom prst="line">
            <a:avLst/>
          </a:prstGeom>
          <a:ln w="28575">
            <a:solidFill>
              <a:srgbClr val="353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CC799BF-2962-8101-75AB-1CC68C5E0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547" y="1468193"/>
            <a:ext cx="9144258" cy="4757020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2400" dirty="0"/>
              <a:t>강력한 보스를 공략하는 레이드의 재미를 압축해서 체험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sz="3200" dirty="0"/>
              <a:t>+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 algn="r">
              <a:buNone/>
            </a:pPr>
            <a:r>
              <a:rPr lang="ko-KR" altLang="en-US" sz="2400" dirty="0"/>
              <a:t>캐릭터의 움직임에 집중할 수 있는 </a:t>
            </a:r>
            <a:r>
              <a:rPr lang="en-US" altLang="ko-KR" sz="2400" dirty="0"/>
              <a:t>3</a:t>
            </a:r>
            <a:r>
              <a:rPr lang="ko-KR" altLang="en-US" sz="2400" dirty="0"/>
              <a:t>인칭 시점으로 </a:t>
            </a:r>
            <a:r>
              <a:rPr lang="ko-KR" altLang="en-US" sz="2400" dirty="0" err="1"/>
              <a:t>액션성</a:t>
            </a:r>
            <a:r>
              <a:rPr lang="ko-KR" altLang="en-US" sz="2400" dirty="0"/>
              <a:t> 상승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564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6CF85-5250-3F4C-AA93-AC2222F4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92640" cy="13255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플레이 특징</a:t>
            </a:r>
            <a:br>
              <a:rPr lang="en-US" altLang="ko-KR" dirty="0"/>
            </a:b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1E0738-6E4B-C3B1-F265-CAACD1109B32}"/>
              </a:ext>
            </a:extLst>
          </p:cNvPr>
          <p:cNvCxnSpPr>
            <a:cxnSpLocks/>
          </p:cNvCxnSpPr>
          <p:nvPr/>
        </p:nvCxnSpPr>
        <p:spPr>
          <a:xfrm>
            <a:off x="676141" y="734096"/>
            <a:ext cx="10625070" cy="0"/>
          </a:xfrm>
          <a:prstGeom prst="line">
            <a:avLst/>
          </a:prstGeom>
          <a:ln w="28575">
            <a:solidFill>
              <a:srgbClr val="353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3897411-A25D-E963-194F-BB9B7BEE7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929" y="993715"/>
            <a:ext cx="9692640" cy="487056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3D </a:t>
            </a:r>
            <a:r>
              <a:rPr lang="ko-KR" altLang="en-US" dirty="0" err="1"/>
              <a:t>쿼터뷰</a:t>
            </a:r>
            <a:r>
              <a:rPr lang="ko-KR" altLang="en-US" dirty="0"/>
              <a:t> 시점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위쪽에서부터 비스듬히 내려다 </a:t>
            </a:r>
            <a:r>
              <a:rPr lang="ko-KR" altLang="en-US" dirty="0" err="1"/>
              <a:t>보는듯한</a:t>
            </a:r>
            <a:r>
              <a:rPr lang="ko-KR" altLang="en-US" dirty="0"/>
              <a:t> 시점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지형지물과 캐릭터 파악이 용이하며 제작상의 이점이 많은 시점</a:t>
            </a:r>
          </a:p>
        </p:txBody>
      </p:sp>
      <p:pic>
        <p:nvPicPr>
          <p:cNvPr id="1026" name="Picture 2" descr="게임 직업이 되다 - 게임잡">
            <a:extLst>
              <a:ext uri="{FF2B5EF4-FFF2-40B4-BE49-F238E27FC236}">
                <a16:creationId xmlns:a16="http://schemas.microsoft.com/office/drawing/2014/main" id="{D0C07254-BB47-871F-C086-F209AA2FE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1" y="2336619"/>
            <a:ext cx="5991359" cy="399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C24F59-AEFC-7824-174C-C0DFCA5AC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592" y="2804578"/>
            <a:ext cx="6232301" cy="383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5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6CF85-5250-3F4C-AA93-AC2222F4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92640" cy="13255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플레이 특징</a:t>
            </a:r>
            <a:br>
              <a:rPr lang="en-US" altLang="ko-KR" dirty="0"/>
            </a:b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1E0738-6E4B-C3B1-F265-CAACD1109B32}"/>
              </a:ext>
            </a:extLst>
          </p:cNvPr>
          <p:cNvCxnSpPr>
            <a:cxnSpLocks/>
          </p:cNvCxnSpPr>
          <p:nvPr/>
        </p:nvCxnSpPr>
        <p:spPr>
          <a:xfrm>
            <a:off x="676141" y="734096"/>
            <a:ext cx="10625070" cy="0"/>
          </a:xfrm>
          <a:prstGeom prst="line">
            <a:avLst/>
          </a:prstGeom>
          <a:ln w="28575">
            <a:solidFill>
              <a:srgbClr val="353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3897411-A25D-E963-194F-BB9B7BEE7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929" y="993715"/>
            <a:ext cx="9692640" cy="48705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조작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WASD</a:t>
            </a:r>
            <a:r>
              <a:rPr lang="ko-KR" altLang="en-US" dirty="0"/>
              <a:t>키로 이동하고 마우스 버튼과 키보드의 </a:t>
            </a:r>
            <a:r>
              <a:rPr lang="ko-KR" altLang="en-US" dirty="0" err="1"/>
              <a:t>스킬버튼으로</a:t>
            </a:r>
            <a:r>
              <a:rPr lang="ko-KR" altLang="en-US" dirty="0"/>
              <a:t> 공격해 세심한 컨트롤을 지원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콘솔 패드의 레프트 스틱으로 이동 라이트 스틱과 버튼을 조작해 공격할 수 있게 제작해 </a:t>
            </a:r>
            <a:r>
              <a:rPr lang="en-US" altLang="ko-KR" dirty="0"/>
              <a:t>PC</a:t>
            </a:r>
            <a:r>
              <a:rPr lang="ko-KR" altLang="en-US" dirty="0"/>
              <a:t>에서 조작 편의성 상승과 콘솔 플랫폼으로의 확장성 고려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050" name="Picture 2" descr="키보드 및 마우스 - 무료 컴퓨터개 아이콘">
            <a:extLst>
              <a:ext uri="{FF2B5EF4-FFF2-40B4-BE49-F238E27FC236}">
                <a16:creationId xmlns:a16="http://schemas.microsoft.com/office/drawing/2014/main" id="{AB534E1D-9899-3A82-0235-AE3BA04BE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54" y="2613336"/>
            <a:ext cx="3510566" cy="351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00 + 무료 게임 컨트롤러 &amp; 게임 이미지 - Pixabay">
            <a:extLst>
              <a:ext uri="{FF2B5EF4-FFF2-40B4-BE49-F238E27FC236}">
                <a16:creationId xmlns:a16="http://schemas.microsoft.com/office/drawing/2014/main" id="{D9BC87BE-D453-AC3F-6662-7FE9AA6CB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249" y="3086687"/>
            <a:ext cx="4506479" cy="290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241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6CF85-5250-3F4C-AA93-AC2222F4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92640" cy="13255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플레이 특징</a:t>
            </a:r>
            <a:br>
              <a:rPr lang="en-US" altLang="ko-KR" dirty="0"/>
            </a:b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1E0738-6E4B-C3B1-F265-CAACD1109B32}"/>
              </a:ext>
            </a:extLst>
          </p:cNvPr>
          <p:cNvCxnSpPr>
            <a:cxnSpLocks/>
          </p:cNvCxnSpPr>
          <p:nvPr/>
        </p:nvCxnSpPr>
        <p:spPr>
          <a:xfrm>
            <a:off x="676141" y="734096"/>
            <a:ext cx="10625070" cy="0"/>
          </a:xfrm>
          <a:prstGeom prst="line">
            <a:avLst/>
          </a:prstGeom>
          <a:ln w="28575">
            <a:solidFill>
              <a:srgbClr val="353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CE7A80-5253-BE9C-D87F-B068FA48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99" y="1442165"/>
            <a:ext cx="80962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55C0CC4-ECB4-42D3-D933-43DDCC440C12}"/>
              </a:ext>
            </a:extLst>
          </p:cNvPr>
          <p:cNvSpPr/>
          <p:nvPr/>
        </p:nvSpPr>
        <p:spPr>
          <a:xfrm>
            <a:off x="7289443" y="4892949"/>
            <a:ext cx="2306606" cy="991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AF1F2D-D6A2-C716-1369-ECB20D1FB469}"/>
              </a:ext>
            </a:extLst>
          </p:cNvPr>
          <p:cNvSpPr/>
          <p:nvPr/>
        </p:nvSpPr>
        <p:spPr>
          <a:xfrm>
            <a:off x="5467081" y="3020095"/>
            <a:ext cx="605307" cy="6697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65CCBB-72D5-EA1D-B8C1-0F292F65872C}"/>
              </a:ext>
            </a:extLst>
          </p:cNvPr>
          <p:cNvSpPr/>
          <p:nvPr/>
        </p:nvSpPr>
        <p:spPr>
          <a:xfrm>
            <a:off x="5467080" y="2685245"/>
            <a:ext cx="605307" cy="334850"/>
          </a:xfrm>
          <a:prstGeom prst="rect">
            <a:avLst/>
          </a:prstGeom>
          <a:solidFill>
            <a:srgbClr val="FFFF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캐릭터</a:t>
            </a:r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4561918F-2C2D-EC57-3EFC-113287CD50F8}"/>
              </a:ext>
            </a:extLst>
          </p:cNvPr>
          <p:cNvSpPr txBox="1">
            <a:spLocks/>
          </p:cNvSpPr>
          <p:nvPr/>
        </p:nvSpPr>
        <p:spPr>
          <a:xfrm>
            <a:off x="1249680" y="923906"/>
            <a:ext cx="9692640" cy="4870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dirty="0"/>
              <a:t>화면 배치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84168A-710E-46E0-B99A-7B88EDE7F1A9}"/>
              </a:ext>
            </a:extLst>
          </p:cNvPr>
          <p:cNvSpPr/>
          <p:nvPr/>
        </p:nvSpPr>
        <p:spPr>
          <a:xfrm>
            <a:off x="1590540" y="5214922"/>
            <a:ext cx="2215167" cy="6697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955E78-BFF7-C989-694A-F434A11BDB07}"/>
              </a:ext>
            </a:extLst>
          </p:cNvPr>
          <p:cNvSpPr/>
          <p:nvPr/>
        </p:nvSpPr>
        <p:spPr>
          <a:xfrm>
            <a:off x="1590539" y="4880072"/>
            <a:ext cx="2215167" cy="334850"/>
          </a:xfrm>
          <a:prstGeom prst="rect">
            <a:avLst/>
          </a:prstGeom>
          <a:solidFill>
            <a:srgbClr val="FFFF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플레이어 체력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</a:rPr>
              <a:t>스킬쿨타임등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9A62334-6C0E-2869-2F01-0944F0F79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951" y="1660412"/>
            <a:ext cx="6115904" cy="35247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CECB17-97E1-DAA1-47CB-BDD5C66AA7F5}"/>
              </a:ext>
            </a:extLst>
          </p:cNvPr>
          <p:cNvSpPr/>
          <p:nvPr/>
        </p:nvSpPr>
        <p:spPr>
          <a:xfrm>
            <a:off x="2499361" y="1570264"/>
            <a:ext cx="6322667" cy="4276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1D30F6-5665-72EB-F154-3C4150C76345}"/>
              </a:ext>
            </a:extLst>
          </p:cNvPr>
          <p:cNvSpPr/>
          <p:nvPr/>
        </p:nvSpPr>
        <p:spPr>
          <a:xfrm>
            <a:off x="2499361" y="1244170"/>
            <a:ext cx="6322667" cy="334850"/>
          </a:xfrm>
          <a:prstGeom prst="rect">
            <a:avLst/>
          </a:prstGeom>
          <a:solidFill>
            <a:srgbClr val="FFFF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보스 이름 및 </a:t>
            </a:r>
            <a:r>
              <a:rPr lang="ko-KR" altLang="en-US" sz="1100" dirty="0" err="1">
                <a:solidFill>
                  <a:schemeClr val="tx1"/>
                </a:solidFill>
              </a:rPr>
              <a:t>체력량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4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6CF85-5250-3F4C-AA93-AC2222F4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92640" cy="13255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그래픽 특징</a:t>
            </a:r>
            <a:br>
              <a:rPr lang="en-US" altLang="ko-KR" dirty="0"/>
            </a:b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1E0738-6E4B-C3B1-F265-CAACD1109B32}"/>
              </a:ext>
            </a:extLst>
          </p:cNvPr>
          <p:cNvCxnSpPr>
            <a:cxnSpLocks/>
          </p:cNvCxnSpPr>
          <p:nvPr/>
        </p:nvCxnSpPr>
        <p:spPr>
          <a:xfrm>
            <a:off x="676141" y="734096"/>
            <a:ext cx="10625070" cy="0"/>
          </a:xfrm>
          <a:prstGeom prst="line">
            <a:avLst/>
          </a:prstGeom>
          <a:ln w="28575">
            <a:solidFill>
              <a:srgbClr val="353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3897411-A25D-E963-194F-BB9B7BEE7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929" y="1058106"/>
            <a:ext cx="9692640" cy="487056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데포르메된</a:t>
            </a:r>
            <a:r>
              <a:rPr lang="ko-KR" altLang="en-US" dirty="0"/>
              <a:t> 캐릭터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과장되고 축소된 특징들로 이루어진 캐릭터들로 가볍게 표현해 액션 애니메이션에 집중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상대적으로 아기자기해 보이는 캐릭터를 통해 접근성 강화</a:t>
            </a:r>
          </a:p>
        </p:txBody>
      </p:sp>
      <p:pic>
        <p:nvPicPr>
          <p:cNvPr id="4098" name="Picture 2" descr="It Takes Two is being adapted for film and television - The Verge">
            <a:extLst>
              <a:ext uri="{FF2B5EF4-FFF2-40B4-BE49-F238E27FC236}">
                <a16:creationId xmlns:a16="http://schemas.microsoft.com/office/drawing/2014/main" id="{2FEA7C4B-CA84-1DBE-E532-B5E4C5FCA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53" y="2672364"/>
            <a:ext cx="5048518" cy="378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73EC1A-C15A-38FA-4861-371B03CC0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612" y="4132115"/>
            <a:ext cx="2238776" cy="25586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06BBC3-0097-86C9-B688-24959495D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195" y="2651047"/>
            <a:ext cx="3753374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56115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보기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보기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432</TotalTime>
  <Words>437</Words>
  <Application>Microsoft Office PowerPoint</Application>
  <PresentationFormat>와이드스크린</PresentationFormat>
  <Paragraphs>141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Arial</vt:lpstr>
      <vt:lpstr>Century Schoolbook</vt:lpstr>
      <vt:lpstr>Wingdings 2</vt:lpstr>
      <vt:lpstr>보기</vt:lpstr>
      <vt:lpstr>자이언트 슬레이어 컨셉기획</vt:lpstr>
      <vt:lpstr>목차</vt:lpstr>
      <vt:lpstr>1. 개요 </vt:lpstr>
      <vt:lpstr>1. 개요 </vt:lpstr>
      <vt:lpstr>2. 기획의도 </vt:lpstr>
      <vt:lpstr>3. 플레이 특징 </vt:lpstr>
      <vt:lpstr>3. 플레이 특징 </vt:lpstr>
      <vt:lpstr>3. 플레이 특징 </vt:lpstr>
      <vt:lpstr>4. 그래픽 특징 </vt:lpstr>
      <vt:lpstr>5. 개발 및 작업관리  </vt:lpstr>
      <vt:lpstr>5. 개발 및 작업관리  </vt:lpstr>
      <vt:lpstr>5. 개발 및 작업관리  </vt:lpstr>
      <vt:lpstr>6. 마일스톤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자이언트 슬레이어 초기안</dc:title>
  <dc:creator>문진호/게임공학과</dc:creator>
  <cp:lastModifiedBy>문진호/게임공학과</cp:lastModifiedBy>
  <cp:revision>6</cp:revision>
  <dcterms:created xsi:type="dcterms:W3CDTF">2023-01-01T10:19:37Z</dcterms:created>
  <dcterms:modified xsi:type="dcterms:W3CDTF">2023-01-01T17:32:14Z</dcterms:modified>
</cp:coreProperties>
</file>